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70" r:id="rId4"/>
    <p:sldId id="262" r:id="rId5"/>
    <p:sldId id="263" r:id="rId6"/>
    <p:sldId id="312" r:id="rId7"/>
    <p:sldId id="264" r:id="rId8"/>
    <p:sldId id="265" r:id="rId9"/>
    <p:sldId id="266" r:id="rId10"/>
    <p:sldId id="267" r:id="rId11"/>
    <p:sldId id="261" r:id="rId12"/>
    <p:sldId id="260" r:id="rId13"/>
    <p:sldId id="268" r:id="rId14"/>
    <p:sldId id="269" r:id="rId15"/>
    <p:sldId id="271" r:id="rId16"/>
    <p:sldId id="274" r:id="rId17"/>
    <p:sldId id="275" r:id="rId18"/>
    <p:sldId id="272" r:id="rId19"/>
    <p:sldId id="276" r:id="rId20"/>
    <p:sldId id="277" r:id="rId21"/>
    <p:sldId id="298" r:id="rId22"/>
    <p:sldId id="299" r:id="rId23"/>
    <p:sldId id="281" r:id="rId24"/>
    <p:sldId id="280" r:id="rId25"/>
    <p:sldId id="283" r:id="rId26"/>
    <p:sldId id="284" r:id="rId27"/>
    <p:sldId id="285" r:id="rId28"/>
    <p:sldId id="282" r:id="rId29"/>
    <p:sldId id="286" r:id="rId30"/>
    <p:sldId id="296" r:id="rId31"/>
    <p:sldId id="287" r:id="rId32"/>
    <p:sldId id="288" r:id="rId33"/>
    <p:sldId id="289" r:id="rId34"/>
    <p:sldId id="290" r:id="rId35"/>
    <p:sldId id="294" r:id="rId36"/>
    <p:sldId id="292" r:id="rId37"/>
    <p:sldId id="295" r:id="rId38"/>
    <p:sldId id="293" r:id="rId39"/>
    <p:sldId id="300" r:id="rId40"/>
    <p:sldId id="291" r:id="rId41"/>
    <p:sldId id="304" r:id="rId42"/>
    <p:sldId id="302" r:id="rId43"/>
    <p:sldId id="303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25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57"/>
    <p:restoredTop sz="94652"/>
  </p:normalViewPr>
  <p:slideViewPr>
    <p:cSldViewPr snapToGrid="0" snapToObjects="1">
      <p:cViewPr varScale="1">
        <p:scale>
          <a:sx n="92" d="100"/>
          <a:sy n="92" d="100"/>
        </p:scale>
        <p:origin x="168" y="10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4E574-5B81-DC4C-9C1B-BA7A4485CDC8}" type="doc">
      <dgm:prSet loTypeId="urn:microsoft.com/office/officeart/2005/8/layout/hChevron3" loCatId="" qsTypeId="urn:microsoft.com/office/officeart/2005/8/quickstyle/simple1" qsCatId="simple" csTypeId="urn:microsoft.com/office/officeart/2005/8/colors/colorful1" csCatId="colorful" phldr="1"/>
      <dgm:spPr/>
    </dgm:pt>
    <dgm:pt modelId="{A36434F5-1C3A-3346-AE99-626AF5C09444}">
      <dgm:prSet phldrT="[Text]"/>
      <dgm:spPr/>
      <dgm:t>
        <a:bodyPr/>
        <a:lstStyle/>
        <a:p>
          <a:r>
            <a:rPr lang="en-US" dirty="0" smtClean="0"/>
            <a:t>Commit</a:t>
          </a:r>
          <a:endParaRPr lang="en-US" dirty="0"/>
        </a:p>
      </dgm:t>
    </dgm:pt>
    <dgm:pt modelId="{97A0775D-67A6-EE40-AA35-B02EA50783C9}" type="parTrans" cxnId="{A9CA6312-93BD-9D4B-8332-485092074E1B}">
      <dgm:prSet/>
      <dgm:spPr/>
      <dgm:t>
        <a:bodyPr/>
        <a:lstStyle/>
        <a:p>
          <a:endParaRPr lang="en-US"/>
        </a:p>
      </dgm:t>
    </dgm:pt>
    <dgm:pt modelId="{B2D15871-569D-A14B-BE67-83C9660B644B}" type="sibTrans" cxnId="{A9CA6312-93BD-9D4B-8332-485092074E1B}">
      <dgm:prSet/>
      <dgm:spPr/>
      <dgm:t>
        <a:bodyPr/>
        <a:lstStyle/>
        <a:p>
          <a:endParaRPr lang="en-US"/>
        </a:p>
      </dgm:t>
    </dgm:pt>
    <dgm:pt modelId="{97BC19EF-78E4-AE47-AD5E-746BB07230E5}">
      <dgm:prSet phldrT="[Text]"/>
      <dgm:spPr/>
      <dgm:t>
        <a:bodyPr/>
        <a:lstStyle/>
        <a:p>
          <a:r>
            <a:rPr lang="en-US" dirty="0" err="1" smtClean="0"/>
            <a:t>Linting</a:t>
          </a:r>
          <a:endParaRPr lang="en-US" dirty="0"/>
        </a:p>
      </dgm:t>
    </dgm:pt>
    <dgm:pt modelId="{D691DECA-CF6C-9A46-8B05-7E0927692178}" type="parTrans" cxnId="{C4B7D3B3-1C80-FF44-8BB0-3E5447CB78B3}">
      <dgm:prSet/>
      <dgm:spPr/>
      <dgm:t>
        <a:bodyPr/>
        <a:lstStyle/>
        <a:p>
          <a:endParaRPr lang="en-US"/>
        </a:p>
      </dgm:t>
    </dgm:pt>
    <dgm:pt modelId="{6D4092BC-85EA-874C-9943-A46CDF05053A}" type="sibTrans" cxnId="{C4B7D3B3-1C80-FF44-8BB0-3E5447CB78B3}">
      <dgm:prSet/>
      <dgm:spPr/>
      <dgm:t>
        <a:bodyPr/>
        <a:lstStyle/>
        <a:p>
          <a:endParaRPr lang="en-US"/>
        </a:p>
      </dgm:t>
    </dgm:pt>
    <dgm:pt modelId="{D1CDFBA5-38DB-E749-8B4A-44A1B57C6598}">
      <dgm:prSet phldrT="[Text]"/>
      <dgm:spPr/>
      <dgm:t>
        <a:bodyPr/>
        <a:lstStyle/>
        <a:p>
          <a:r>
            <a:rPr lang="en-US" dirty="0" smtClean="0"/>
            <a:t>Build</a:t>
          </a:r>
          <a:endParaRPr lang="en-US" dirty="0"/>
        </a:p>
      </dgm:t>
    </dgm:pt>
    <dgm:pt modelId="{2A81E132-4947-5E49-8AF8-F62DBA38D406}" type="parTrans" cxnId="{0B7E9E8F-C7AF-D244-8377-D4458344E716}">
      <dgm:prSet/>
      <dgm:spPr/>
      <dgm:t>
        <a:bodyPr/>
        <a:lstStyle/>
        <a:p>
          <a:endParaRPr lang="en-US"/>
        </a:p>
      </dgm:t>
    </dgm:pt>
    <dgm:pt modelId="{0C36F388-C0E9-B34B-AD43-AD99585C5E34}" type="sibTrans" cxnId="{0B7E9E8F-C7AF-D244-8377-D4458344E716}">
      <dgm:prSet/>
      <dgm:spPr/>
      <dgm:t>
        <a:bodyPr/>
        <a:lstStyle/>
        <a:p>
          <a:endParaRPr lang="en-US"/>
        </a:p>
      </dgm:t>
    </dgm:pt>
    <dgm:pt modelId="{32C7B1A2-1F49-F64D-9538-0747688AD6BD}">
      <dgm:prSet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60F7B5B9-849C-E14D-A3CB-BC6D4BE41AAC}" type="parTrans" cxnId="{11148D0B-B76F-604C-A74F-D99E98115CBA}">
      <dgm:prSet/>
      <dgm:spPr/>
      <dgm:t>
        <a:bodyPr/>
        <a:lstStyle/>
        <a:p>
          <a:endParaRPr lang="en-US"/>
        </a:p>
      </dgm:t>
    </dgm:pt>
    <dgm:pt modelId="{DCF57496-6815-EB45-87AF-0EAD8F81D3CF}" type="sibTrans" cxnId="{11148D0B-B76F-604C-A74F-D99E98115CBA}">
      <dgm:prSet/>
      <dgm:spPr/>
      <dgm:t>
        <a:bodyPr/>
        <a:lstStyle/>
        <a:p>
          <a:endParaRPr lang="en-US"/>
        </a:p>
      </dgm:t>
    </dgm:pt>
    <dgm:pt modelId="{9690A9B9-AC97-7A48-81F4-EBBA1E868286}">
      <dgm:prSet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C3FC7767-9C5D-5043-A959-BD90193751D9}" type="parTrans" cxnId="{104D7C54-4D42-3246-99EB-52DB3F22457B}">
      <dgm:prSet/>
      <dgm:spPr/>
      <dgm:t>
        <a:bodyPr/>
        <a:lstStyle/>
        <a:p>
          <a:endParaRPr lang="en-US"/>
        </a:p>
      </dgm:t>
    </dgm:pt>
    <dgm:pt modelId="{7B746D91-9EE8-164C-9FE7-1C99EABD3E3D}" type="sibTrans" cxnId="{104D7C54-4D42-3246-99EB-52DB3F22457B}">
      <dgm:prSet/>
      <dgm:spPr/>
      <dgm:t>
        <a:bodyPr/>
        <a:lstStyle/>
        <a:p>
          <a:endParaRPr lang="en-US"/>
        </a:p>
      </dgm:t>
    </dgm:pt>
    <dgm:pt modelId="{EB6BD986-3DEB-9946-813C-37DF3E06C724}" type="pres">
      <dgm:prSet presAssocID="{9C84E574-5B81-DC4C-9C1B-BA7A4485CDC8}" presName="Name0" presStyleCnt="0">
        <dgm:presLayoutVars>
          <dgm:dir/>
          <dgm:resizeHandles val="exact"/>
        </dgm:presLayoutVars>
      </dgm:prSet>
      <dgm:spPr/>
    </dgm:pt>
    <dgm:pt modelId="{A4F02A80-AC73-2A43-82E7-C457438FEC9A}" type="pres">
      <dgm:prSet presAssocID="{A36434F5-1C3A-3346-AE99-626AF5C09444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0D173-4ECC-0C4A-818F-E4D7CF357167}" type="pres">
      <dgm:prSet presAssocID="{B2D15871-569D-A14B-BE67-83C9660B644B}" presName="parSpace" presStyleCnt="0"/>
      <dgm:spPr/>
    </dgm:pt>
    <dgm:pt modelId="{FEC9F6F2-8292-2C4D-963C-AAB89DCB7AD9}" type="pres">
      <dgm:prSet presAssocID="{97BC19EF-78E4-AE47-AD5E-746BB07230E5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2393E5-E779-4A44-BC5D-8CF7454B0D95}" type="pres">
      <dgm:prSet presAssocID="{6D4092BC-85EA-874C-9943-A46CDF05053A}" presName="parSpace" presStyleCnt="0"/>
      <dgm:spPr/>
    </dgm:pt>
    <dgm:pt modelId="{4F740452-CC91-E943-8087-C9867B0B8C26}" type="pres">
      <dgm:prSet presAssocID="{D1CDFBA5-38DB-E749-8B4A-44A1B57C6598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E6E534-132E-AA43-8CD7-1BC96341B2E6}" type="pres">
      <dgm:prSet presAssocID="{0C36F388-C0E9-B34B-AD43-AD99585C5E34}" presName="parSpace" presStyleCnt="0"/>
      <dgm:spPr/>
    </dgm:pt>
    <dgm:pt modelId="{94FADB2A-D854-6449-ABD8-B7778E6FB7B0}" type="pres">
      <dgm:prSet presAssocID="{32C7B1A2-1F49-F64D-9538-0747688AD6BD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D4EF3A-AB90-AF46-9E52-1CDC89CD4ED0}" type="pres">
      <dgm:prSet presAssocID="{DCF57496-6815-EB45-87AF-0EAD8F81D3CF}" presName="parSpace" presStyleCnt="0"/>
      <dgm:spPr/>
    </dgm:pt>
    <dgm:pt modelId="{748D6741-91E0-AE40-AFFD-34F65808707E}" type="pres">
      <dgm:prSet presAssocID="{9690A9B9-AC97-7A48-81F4-EBBA1E868286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0F13B6-65A5-DC40-89D4-5C29DA914ABE}" type="presOf" srcId="{32C7B1A2-1F49-F64D-9538-0747688AD6BD}" destId="{94FADB2A-D854-6449-ABD8-B7778E6FB7B0}" srcOrd="0" destOrd="0" presId="urn:microsoft.com/office/officeart/2005/8/layout/hChevron3"/>
    <dgm:cxn modelId="{AB51F7A6-BD8E-4A4B-98CF-FC2E949F00FB}" type="presOf" srcId="{97BC19EF-78E4-AE47-AD5E-746BB07230E5}" destId="{FEC9F6F2-8292-2C4D-963C-AAB89DCB7AD9}" srcOrd="0" destOrd="0" presId="urn:microsoft.com/office/officeart/2005/8/layout/hChevron3"/>
    <dgm:cxn modelId="{A9CA6312-93BD-9D4B-8332-485092074E1B}" srcId="{9C84E574-5B81-DC4C-9C1B-BA7A4485CDC8}" destId="{A36434F5-1C3A-3346-AE99-626AF5C09444}" srcOrd="0" destOrd="0" parTransId="{97A0775D-67A6-EE40-AA35-B02EA50783C9}" sibTransId="{B2D15871-569D-A14B-BE67-83C9660B644B}"/>
    <dgm:cxn modelId="{104D7C54-4D42-3246-99EB-52DB3F22457B}" srcId="{9C84E574-5B81-DC4C-9C1B-BA7A4485CDC8}" destId="{9690A9B9-AC97-7A48-81F4-EBBA1E868286}" srcOrd="4" destOrd="0" parTransId="{C3FC7767-9C5D-5043-A959-BD90193751D9}" sibTransId="{7B746D91-9EE8-164C-9FE7-1C99EABD3E3D}"/>
    <dgm:cxn modelId="{11148D0B-B76F-604C-A74F-D99E98115CBA}" srcId="{9C84E574-5B81-DC4C-9C1B-BA7A4485CDC8}" destId="{32C7B1A2-1F49-F64D-9538-0747688AD6BD}" srcOrd="3" destOrd="0" parTransId="{60F7B5B9-849C-E14D-A3CB-BC6D4BE41AAC}" sibTransId="{DCF57496-6815-EB45-87AF-0EAD8F81D3CF}"/>
    <dgm:cxn modelId="{E98DFE3E-4981-554C-A3E4-23294023CADE}" type="presOf" srcId="{9C84E574-5B81-DC4C-9C1B-BA7A4485CDC8}" destId="{EB6BD986-3DEB-9946-813C-37DF3E06C724}" srcOrd="0" destOrd="0" presId="urn:microsoft.com/office/officeart/2005/8/layout/hChevron3"/>
    <dgm:cxn modelId="{2E10441E-5F93-7B4E-96F8-1EF9A7FA5801}" type="presOf" srcId="{D1CDFBA5-38DB-E749-8B4A-44A1B57C6598}" destId="{4F740452-CC91-E943-8087-C9867B0B8C26}" srcOrd="0" destOrd="0" presId="urn:microsoft.com/office/officeart/2005/8/layout/hChevron3"/>
    <dgm:cxn modelId="{0B7E9E8F-C7AF-D244-8377-D4458344E716}" srcId="{9C84E574-5B81-DC4C-9C1B-BA7A4485CDC8}" destId="{D1CDFBA5-38DB-E749-8B4A-44A1B57C6598}" srcOrd="2" destOrd="0" parTransId="{2A81E132-4947-5E49-8AF8-F62DBA38D406}" sibTransId="{0C36F388-C0E9-B34B-AD43-AD99585C5E34}"/>
    <dgm:cxn modelId="{3537829C-BCC1-8749-8B54-7C75AB107B7D}" type="presOf" srcId="{9690A9B9-AC97-7A48-81F4-EBBA1E868286}" destId="{748D6741-91E0-AE40-AFFD-34F65808707E}" srcOrd="0" destOrd="0" presId="urn:microsoft.com/office/officeart/2005/8/layout/hChevron3"/>
    <dgm:cxn modelId="{C4B7D3B3-1C80-FF44-8BB0-3E5447CB78B3}" srcId="{9C84E574-5B81-DC4C-9C1B-BA7A4485CDC8}" destId="{97BC19EF-78E4-AE47-AD5E-746BB07230E5}" srcOrd="1" destOrd="0" parTransId="{D691DECA-CF6C-9A46-8B05-7E0927692178}" sibTransId="{6D4092BC-85EA-874C-9943-A46CDF05053A}"/>
    <dgm:cxn modelId="{D02A53C5-6B7D-B843-8F3D-A6BB34F44E74}" type="presOf" srcId="{A36434F5-1C3A-3346-AE99-626AF5C09444}" destId="{A4F02A80-AC73-2A43-82E7-C457438FEC9A}" srcOrd="0" destOrd="0" presId="urn:microsoft.com/office/officeart/2005/8/layout/hChevron3"/>
    <dgm:cxn modelId="{EEDB814C-DF3A-014A-B25A-2763292CF112}" type="presParOf" srcId="{EB6BD986-3DEB-9946-813C-37DF3E06C724}" destId="{A4F02A80-AC73-2A43-82E7-C457438FEC9A}" srcOrd="0" destOrd="0" presId="urn:microsoft.com/office/officeart/2005/8/layout/hChevron3"/>
    <dgm:cxn modelId="{32B92AF2-9B3A-2347-9616-3F12E1EBE8A0}" type="presParOf" srcId="{EB6BD986-3DEB-9946-813C-37DF3E06C724}" destId="{F430D173-4ECC-0C4A-818F-E4D7CF357167}" srcOrd="1" destOrd="0" presId="urn:microsoft.com/office/officeart/2005/8/layout/hChevron3"/>
    <dgm:cxn modelId="{1B728039-1351-5041-AE7F-F16BF2CA8FE7}" type="presParOf" srcId="{EB6BD986-3DEB-9946-813C-37DF3E06C724}" destId="{FEC9F6F2-8292-2C4D-963C-AAB89DCB7AD9}" srcOrd="2" destOrd="0" presId="urn:microsoft.com/office/officeart/2005/8/layout/hChevron3"/>
    <dgm:cxn modelId="{603F4FB6-1BB7-7D4E-85FF-6695B02A6BC4}" type="presParOf" srcId="{EB6BD986-3DEB-9946-813C-37DF3E06C724}" destId="{322393E5-E779-4A44-BC5D-8CF7454B0D95}" srcOrd="3" destOrd="0" presId="urn:microsoft.com/office/officeart/2005/8/layout/hChevron3"/>
    <dgm:cxn modelId="{6C014C06-F700-D141-A392-0AF9071DE720}" type="presParOf" srcId="{EB6BD986-3DEB-9946-813C-37DF3E06C724}" destId="{4F740452-CC91-E943-8087-C9867B0B8C26}" srcOrd="4" destOrd="0" presId="urn:microsoft.com/office/officeart/2005/8/layout/hChevron3"/>
    <dgm:cxn modelId="{631EF601-B264-614F-B5C1-52B606039B5A}" type="presParOf" srcId="{EB6BD986-3DEB-9946-813C-37DF3E06C724}" destId="{B6E6E534-132E-AA43-8CD7-1BC96341B2E6}" srcOrd="5" destOrd="0" presId="urn:microsoft.com/office/officeart/2005/8/layout/hChevron3"/>
    <dgm:cxn modelId="{0DA86AFD-0DDD-5F4B-8B7F-C505A3896D0D}" type="presParOf" srcId="{EB6BD986-3DEB-9946-813C-37DF3E06C724}" destId="{94FADB2A-D854-6449-ABD8-B7778E6FB7B0}" srcOrd="6" destOrd="0" presId="urn:microsoft.com/office/officeart/2005/8/layout/hChevron3"/>
    <dgm:cxn modelId="{AD5E2592-3AE4-DB49-88A7-0DAFA74DEB96}" type="presParOf" srcId="{EB6BD986-3DEB-9946-813C-37DF3E06C724}" destId="{AFD4EF3A-AB90-AF46-9E52-1CDC89CD4ED0}" srcOrd="7" destOrd="0" presId="urn:microsoft.com/office/officeart/2005/8/layout/hChevron3"/>
    <dgm:cxn modelId="{BE525D47-4472-DA42-8260-0440921DBEF3}" type="presParOf" srcId="{EB6BD986-3DEB-9946-813C-37DF3E06C724}" destId="{748D6741-91E0-AE40-AFFD-34F65808707E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02A80-AC73-2A43-82E7-C457438FEC9A}">
      <dsp:nvSpPr>
        <dsp:cNvPr id="0" name=""/>
        <dsp:cNvSpPr/>
      </dsp:nvSpPr>
      <dsp:spPr>
        <a:xfrm>
          <a:off x="880" y="1858171"/>
          <a:ext cx="1716413" cy="686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Commit</a:t>
          </a:r>
          <a:endParaRPr lang="en-US" sz="2400" kern="1200" dirty="0"/>
        </a:p>
      </dsp:txBody>
      <dsp:txXfrm>
        <a:off x="880" y="1858171"/>
        <a:ext cx="1544772" cy="686565"/>
      </dsp:txXfrm>
    </dsp:sp>
    <dsp:sp modelId="{FEC9F6F2-8292-2C4D-963C-AAB89DCB7AD9}">
      <dsp:nvSpPr>
        <dsp:cNvPr id="0" name=""/>
        <dsp:cNvSpPr/>
      </dsp:nvSpPr>
      <dsp:spPr>
        <a:xfrm>
          <a:off x="1374010" y="1858171"/>
          <a:ext cx="1716413" cy="68656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Linting</a:t>
          </a:r>
          <a:endParaRPr lang="en-US" sz="2400" kern="1200" dirty="0"/>
        </a:p>
      </dsp:txBody>
      <dsp:txXfrm>
        <a:off x="1717293" y="1858171"/>
        <a:ext cx="1029848" cy="686565"/>
      </dsp:txXfrm>
    </dsp:sp>
    <dsp:sp modelId="{4F740452-CC91-E943-8087-C9867B0B8C26}">
      <dsp:nvSpPr>
        <dsp:cNvPr id="0" name=""/>
        <dsp:cNvSpPr/>
      </dsp:nvSpPr>
      <dsp:spPr>
        <a:xfrm>
          <a:off x="2747141" y="1858171"/>
          <a:ext cx="1716413" cy="68656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Build</a:t>
          </a:r>
          <a:endParaRPr lang="en-US" sz="2400" kern="1200" dirty="0"/>
        </a:p>
      </dsp:txBody>
      <dsp:txXfrm>
        <a:off x="3090424" y="1858171"/>
        <a:ext cx="1029848" cy="686565"/>
      </dsp:txXfrm>
    </dsp:sp>
    <dsp:sp modelId="{94FADB2A-D854-6449-ABD8-B7778E6FB7B0}">
      <dsp:nvSpPr>
        <dsp:cNvPr id="0" name=""/>
        <dsp:cNvSpPr/>
      </dsp:nvSpPr>
      <dsp:spPr>
        <a:xfrm>
          <a:off x="4120272" y="1858171"/>
          <a:ext cx="1716413" cy="68656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Test</a:t>
          </a:r>
          <a:endParaRPr lang="en-US" sz="2400" kern="1200" dirty="0"/>
        </a:p>
      </dsp:txBody>
      <dsp:txXfrm>
        <a:off x="4463555" y="1858171"/>
        <a:ext cx="1029848" cy="686565"/>
      </dsp:txXfrm>
    </dsp:sp>
    <dsp:sp modelId="{748D6741-91E0-AE40-AFFD-34F65808707E}">
      <dsp:nvSpPr>
        <dsp:cNvPr id="0" name=""/>
        <dsp:cNvSpPr/>
      </dsp:nvSpPr>
      <dsp:spPr>
        <a:xfrm>
          <a:off x="5493403" y="1858171"/>
          <a:ext cx="1716413" cy="68656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Deploy</a:t>
          </a:r>
          <a:endParaRPr lang="en-US" sz="2400" kern="1200" dirty="0"/>
        </a:p>
      </dsp:txBody>
      <dsp:txXfrm>
        <a:off x="5836686" y="1858171"/>
        <a:ext cx="1029848" cy="686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eis665/java-projec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jenkins-cf.json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11: Deployment Pipelines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Production deployment stage/ release</a:t>
            </a:r>
          </a:p>
          <a:p>
            <a:pPr lvl="1"/>
            <a:r>
              <a:rPr lang="en-US" dirty="0" smtClean="0"/>
              <a:t>Code artifact is deployed to production environment</a:t>
            </a:r>
          </a:p>
          <a:p>
            <a:pPr lvl="2"/>
            <a:r>
              <a:rPr lang="en-US" dirty="0" smtClean="0"/>
              <a:t>May be first applied to a staging environment for further testing before production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Automated smoke tests are run against deployment to validate application working properly.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Prove production-readiness for every change</a:t>
            </a:r>
          </a:p>
          <a:p>
            <a:pPr lvl="1"/>
            <a:r>
              <a:rPr lang="en-US" dirty="0" smtClean="0"/>
              <a:t>All changes are potential releasable.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Only build your binaries once.</a:t>
            </a:r>
          </a:p>
          <a:p>
            <a:pPr lvl="1"/>
            <a:r>
              <a:rPr lang="en-US" dirty="0" smtClean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 smtClean="0"/>
              <a:t>Store application artifacts in a repository (example: </a:t>
            </a:r>
            <a:r>
              <a:rPr lang="en-US" dirty="0" err="1" smtClean="0"/>
              <a:t>Artifactory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Deploy the same way to every environment.</a:t>
            </a:r>
          </a:p>
          <a:p>
            <a:pPr lvl="1"/>
            <a:r>
              <a:rPr lang="en-US" dirty="0" smtClean="0"/>
              <a:t>Use the same script to deploy to a dev laptop, a test virtual machine, and a public cloud instance.</a:t>
            </a:r>
          </a:p>
          <a:p>
            <a:pPr lvl="1"/>
            <a:r>
              <a:rPr lang="en-US" dirty="0" smtClean="0"/>
              <a:t>Store environment-specific configurations in separate files.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If any part of the pipeline fails, stop the line.</a:t>
            </a:r>
          </a:p>
          <a:p>
            <a:pPr lvl="1"/>
            <a:r>
              <a:rPr lang="en-US" dirty="0" smtClean="0"/>
              <a:t>If a deployment to an environment fails, the whole team owns that failure and every effort should be taken to fix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Fan-in Pipeline Pattern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89" r="2340" b="16002"/>
          <a:stretch/>
        </p:blipFill>
        <p:spPr>
          <a:xfrm>
            <a:off x="1143000" y="2945330"/>
            <a:ext cx="6858000" cy="356616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1"/>
            <a:ext cx="8229600" cy="2009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Multiple pipelines may feed a single assembly or deployment pipeline.</a:t>
            </a:r>
          </a:p>
        </p:txBody>
      </p:sp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open-source automation server written in Java.</a:t>
            </a:r>
          </a:p>
          <a:p>
            <a:endParaRPr lang="en-US" dirty="0" smtClean="0"/>
          </a:p>
          <a:p>
            <a:r>
              <a:rPr lang="en-US" dirty="0" smtClean="0"/>
              <a:t>Started at Sun Microsystems in 2004 and known as the Hudson project.</a:t>
            </a:r>
          </a:p>
          <a:p>
            <a:endParaRPr lang="en-US" dirty="0" smtClean="0"/>
          </a:p>
          <a:p>
            <a:r>
              <a:rPr lang="en-US" dirty="0" smtClean="0"/>
              <a:t>Forked in 2011 after Oracle bought Sun Microsystems and renamed Jenkins.</a:t>
            </a:r>
          </a:p>
          <a:p>
            <a:endParaRPr lang="en-US" dirty="0" smtClean="0"/>
          </a:p>
          <a:p>
            <a:r>
              <a:rPr lang="en-US" dirty="0" smtClean="0"/>
              <a:t>Commercial version available from </a:t>
            </a:r>
            <a:r>
              <a:rPr lang="en-US" dirty="0" err="1" smtClean="0"/>
              <a:t>CloudBees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key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Jobs</a:t>
            </a:r>
            <a:r>
              <a:rPr lang="en-US" dirty="0" smtClean="0"/>
              <a:t>: define a specific set of tasks (workflow) which Jenkins will execute.</a:t>
            </a:r>
          </a:p>
          <a:p>
            <a:endParaRPr lang="en-US" dirty="0" smtClean="0"/>
          </a:p>
          <a:p>
            <a:r>
              <a:rPr lang="en-US" b="1" dirty="0" smtClean="0"/>
              <a:t>Workspace</a:t>
            </a:r>
            <a:r>
              <a:rPr lang="en-US" dirty="0" smtClean="0"/>
              <a:t>: a directory location on a Jenkins-managed system were a job will execute.</a:t>
            </a:r>
          </a:p>
          <a:p>
            <a:endParaRPr lang="en-US" dirty="0" smtClean="0"/>
          </a:p>
          <a:p>
            <a:r>
              <a:rPr lang="en-US" b="1" dirty="0" smtClean="0"/>
              <a:t>Executors</a:t>
            </a:r>
            <a:r>
              <a:rPr lang="en-US" dirty="0" smtClean="0"/>
              <a:t>: refers to the number of concurrent jobs that will run on a Jenkins system.</a:t>
            </a:r>
          </a:p>
          <a:p>
            <a:endParaRPr lang="en-US" dirty="0" smtClean="0"/>
          </a:p>
          <a:p>
            <a:r>
              <a:rPr lang="en-US" b="1" dirty="0" smtClean="0"/>
              <a:t>Environment variables</a:t>
            </a:r>
            <a:r>
              <a:rPr lang="en-US" dirty="0" smtClean="0"/>
              <a:t>: key/value pairs which a running job can use as input parameters.</a:t>
            </a:r>
          </a:p>
          <a:p>
            <a:endParaRPr lang="en-US" dirty="0" smtClean="0"/>
          </a:p>
          <a:p>
            <a:r>
              <a:rPr lang="en-US" b="1" dirty="0" smtClean="0"/>
              <a:t>Plugins</a:t>
            </a:r>
            <a:r>
              <a:rPr lang="en-US" dirty="0" smtClean="0"/>
              <a:t>: software modules which expand Jenkins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key parts of Jenkins interface:</a:t>
            </a:r>
          </a:p>
          <a:p>
            <a:pPr lvl="1"/>
            <a:r>
              <a:rPr lang="en-US" dirty="0" smtClean="0"/>
              <a:t>Navigation menu</a:t>
            </a:r>
          </a:p>
          <a:p>
            <a:pPr lvl="1"/>
            <a:r>
              <a:rPr lang="en-US" dirty="0" smtClean="0"/>
              <a:t>Top breadcrumb menu</a:t>
            </a:r>
          </a:p>
          <a:p>
            <a:pPr lvl="1"/>
            <a:r>
              <a:rPr lang="en-US" dirty="0" smtClean="0"/>
              <a:t>Build history</a:t>
            </a:r>
          </a:p>
          <a:p>
            <a:pPr lvl="1"/>
            <a:r>
              <a:rPr lang="en-US" dirty="0" smtClean="0"/>
              <a:t>Build Executor status</a:t>
            </a:r>
          </a:p>
          <a:p>
            <a:pPr lvl="1"/>
            <a:r>
              <a:rPr lang="en-US" dirty="0" smtClean="0"/>
              <a:t>Job status</a:t>
            </a:r>
          </a:p>
        </p:txBody>
      </p:sp>
    </p:spTree>
    <p:extLst>
      <p:ext uri="{BB962C8B-B14F-4D97-AF65-F5344CB8AC3E}">
        <p14:creationId xmlns:p14="http://schemas.microsoft.com/office/powerpoint/2010/main" val="189507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3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Most of the functionality in Jenkins is provided by plugin modules</a:t>
            </a:r>
          </a:p>
          <a:p>
            <a:pPr lvl="1"/>
            <a:r>
              <a:rPr lang="en-US" dirty="0" smtClean="0"/>
              <a:t>Manage Jenkins -&gt; Manage Plugins</a:t>
            </a:r>
          </a:p>
          <a:p>
            <a:endParaRPr lang="en-US" dirty="0"/>
          </a:p>
          <a:p>
            <a:r>
              <a:rPr lang="en-US" dirty="0" smtClean="0"/>
              <a:t>The plugins manager shows installed and available plugins.</a:t>
            </a:r>
          </a:p>
          <a:p>
            <a:endParaRPr lang="en-US" dirty="0"/>
          </a:p>
          <a:p>
            <a:r>
              <a:rPr lang="en-US" dirty="0" smtClean="0"/>
              <a:t>Sometimes Jenkins must be restarted after a plugin is installed.</a:t>
            </a:r>
          </a:p>
          <a:p>
            <a:endParaRPr lang="en-US" dirty="0"/>
          </a:p>
          <a:p>
            <a:r>
              <a:rPr lang="en-US" dirty="0" smtClean="0"/>
              <a:t>Two different implementations of Jenkins could look very different depending on the plugins installed!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1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create a project.</a:t>
            </a:r>
          </a:p>
          <a:p>
            <a:pPr lvl="1"/>
            <a:r>
              <a:rPr lang="en-US" dirty="0" smtClean="0"/>
              <a:t>Freestyle project called: </a:t>
            </a:r>
            <a:r>
              <a:rPr lang="en-US" b="1" dirty="0" smtClean="0"/>
              <a:t>show-environment</a:t>
            </a:r>
          </a:p>
          <a:p>
            <a:pPr lvl="1"/>
            <a:r>
              <a:rPr lang="en-US" dirty="0" smtClean="0"/>
              <a:t>Add a description: show all environment variables</a:t>
            </a:r>
          </a:p>
          <a:p>
            <a:pPr lvl="1"/>
            <a:r>
              <a:rPr lang="en-US" dirty="0" smtClean="0"/>
              <a:t>Add an execute shell build step: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Look at the build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current build status and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update the show-environment project.</a:t>
            </a:r>
          </a:p>
          <a:p>
            <a:pPr lvl="1"/>
            <a:r>
              <a:rPr lang="en-US" dirty="0" smtClean="0"/>
              <a:t>Add another command to the build step: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 smtClean="0"/>
              <a:t>false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Notice that the build now fails (purposely) and look at the console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new build status and cloudy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Pipelines</a:t>
            </a:r>
          </a:p>
          <a:p>
            <a:r>
              <a:rPr lang="en-US" dirty="0" smtClean="0"/>
              <a:t>Jenkins</a:t>
            </a:r>
          </a:p>
          <a:p>
            <a:r>
              <a:rPr lang="en-US" dirty="0" smtClean="0"/>
              <a:t>Pipeline-as-Code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fix the project by removing the false command.</a:t>
            </a:r>
          </a:p>
          <a:p>
            <a:pPr lvl="1"/>
            <a:r>
              <a:rPr lang="en-US" dirty="0" smtClean="0"/>
              <a:t>Add a command to the build step to output the current build number: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/>
              <a:t>echo "Working with build ${BUILD_NUMBER}"</a:t>
            </a:r>
            <a:endParaRPr lang="en-US" dirty="0" smtClean="0"/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Check out the build output.</a:t>
            </a:r>
          </a:p>
          <a:p>
            <a:pPr lvl="2"/>
            <a:r>
              <a:rPr lang="en-US" dirty="0" smtClean="0"/>
              <a:t>The ${variable} syntax provides variable interpolation within Jenkins.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530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Jenkins to run any set of commands and execute workflows.</a:t>
            </a:r>
          </a:p>
          <a:p>
            <a:endParaRPr lang="en-US" dirty="0"/>
          </a:p>
          <a:p>
            <a:r>
              <a:rPr lang="en-US" dirty="0" smtClean="0"/>
              <a:t>Jenkins needs access to our source code in order to build applications.</a:t>
            </a:r>
          </a:p>
          <a:p>
            <a:endParaRPr lang="en-US" dirty="0"/>
          </a:p>
          <a:p>
            <a:r>
              <a:rPr lang="en-US" dirty="0" smtClean="0"/>
              <a:t>Jenkins is almost always integrated with a software configuration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1736777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Jenkins-</a:t>
            </a:r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Generate GitHub personal access token</a:t>
            </a:r>
          </a:p>
          <a:p>
            <a:pPr lvl="1"/>
            <a:r>
              <a:rPr lang="en-US" dirty="0" smtClean="0"/>
              <a:t>Log into GitHub</a:t>
            </a:r>
          </a:p>
          <a:p>
            <a:pPr lvl="1"/>
            <a:r>
              <a:rPr lang="en-US" dirty="0" smtClean="0"/>
              <a:t>Go to Settings -&gt; Personal access tokens page</a:t>
            </a:r>
          </a:p>
          <a:p>
            <a:pPr lvl="1"/>
            <a:r>
              <a:rPr lang="en-US" dirty="0" smtClean="0"/>
              <a:t>Generate a new personal token</a:t>
            </a:r>
          </a:p>
          <a:p>
            <a:pPr lvl="2"/>
            <a:r>
              <a:rPr lang="en-US" dirty="0" smtClean="0"/>
              <a:t>Description: Personal </a:t>
            </a:r>
            <a:r>
              <a:rPr lang="en-US" dirty="0" err="1" smtClean="0"/>
              <a:t>jenkins</a:t>
            </a:r>
            <a:r>
              <a:rPr lang="en-US" dirty="0" smtClean="0"/>
              <a:t> access</a:t>
            </a:r>
          </a:p>
          <a:p>
            <a:pPr lvl="3"/>
            <a:r>
              <a:rPr lang="en-US" dirty="0" smtClean="0"/>
              <a:t>Required permissions:</a:t>
            </a:r>
          </a:p>
          <a:p>
            <a:pPr lvl="4"/>
            <a:r>
              <a:rPr lang="en-US" dirty="0" err="1" smtClean="0"/>
              <a:t>admin:repo_hook</a:t>
            </a:r>
            <a:endParaRPr lang="en-US" dirty="0" smtClean="0"/>
          </a:p>
          <a:p>
            <a:pPr lvl="4"/>
            <a:r>
              <a:rPr lang="en-US" dirty="0" smtClean="0"/>
              <a:t>repo</a:t>
            </a:r>
          </a:p>
          <a:p>
            <a:pPr lvl="4"/>
            <a:r>
              <a:rPr lang="en-US" dirty="0" err="1" smtClean="0"/>
              <a:t>repo:status</a:t>
            </a:r>
            <a:endParaRPr lang="en-US" dirty="0" smtClean="0"/>
          </a:p>
          <a:p>
            <a:pPr lvl="1"/>
            <a:r>
              <a:rPr lang="en-US" dirty="0" smtClean="0"/>
              <a:t>Copy generated token and store in safe place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Manage Jenkins -&gt; Configure System</a:t>
            </a:r>
          </a:p>
          <a:p>
            <a:pPr lvl="1"/>
            <a:r>
              <a:rPr lang="en-US" dirty="0" smtClean="0"/>
              <a:t>GitHub Servers -&gt; Add GitHub Server</a:t>
            </a:r>
          </a:p>
          <a:p>
            <a:pPr lvl="1"/>
            <a:r>
              <a:rPr lang="en-US" dirty="0" smtClean="0"/>
              <a:t>Click Credentials add button and select Jenkins provider:</a:t>
            </a:r>
          </a:p>
          <a:p>
            <a:pPr lvl="2"/>
            <a:r>
              <a:rPr lang="en-US" dirty="0" smtClean="0"/>
              <a:t>Kind: Secret Text</a:t>
            </a:r>
          </a:p>
          <a:p>
            <a:pPr lvl="2"/>
            <a:r>
              <a:rPr lang="en-US" dirty="0" smtClean="0"/>
              <a:t>Copy GitHub token into Secret field</a:t>
            </a:r>
          </a:p>
          <a:p>
            <a:pPr lvl="2"/>
            <a:r>
              <a:rPr lang="en-US" dirty="0" smtClean="0"/>
              <a:t>Description: GitHub token</a:t>
            </a:r>
          </a:p>
          <a:p>
            <a:pPr lvl="1"/>
            <a:r>
              <a:rPr lang="en-US" dirty="0" smtClean="0"/>
              <a:t>Select GitHub token credential</a:t>
            </a:r>
          </a:p>
          <a:p>
            <a:r>
              <a:rPr lang="en-US" dirty="0" smtClean="0"/>
              <a:t>Click Test connection button and save configuration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506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 a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we need a GitHub repo that Jenkins can work with.</a:t>
            </a:r>
          </a:p>
          <a:p>
            <a:endParaRPr lang="en-US" dirty="0" smtClean="0"/>
          </a:p>
          <a:p>
            <a:r>
              <a:rPr lang="en-US" dirty="0" smtClean="0"/>
              <a:t>Click the following link and fork a copy of a Java GitHub project into your personal account: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/seis665/java-project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36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141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freestyle project called: </a:t>
            </a:r>
            <a:r>
              <a:rPr lang="en-US" b="1" dirty="0" smtClean="0"/>
              <a:t>my-java-project</a:t>
            </a:r>
          </a:p>
          <a:p>
            <a:endParaRPr lang="en-US" dirty="0" smtClean="0"/>
          </a:p>
          <a:p>
            <a:r>
              <a:rPr lang="en-US" dirty="0" smtClean="0"/>
              <a:t>Configure the project settings and specify the GitHub project </a:t>
            </a:r>
            <a:r>
              <a:rPr lang="en-US" dirty="0" err="1" smtClean="0"/>
              <a:t>url</a:t>
            </a:r>
            <a:endParaRPr lang="en-US" dirty="0"/>
          </a:p>
          <a:p>
            <a:pPr lvl="1"/>
            <a:r>
              <a:rPr lang="en-US" dirty="0">
                <a:hlinkClick r:id="rId2" invalidUrl="https://github.com/&lt;github_username&gt;/java-project/"/>
              </a:rPr>
              <a:t>https://github.com</a:t>
            </a:r>
            <a:r>
              <a:rPr lang="en-US" dirty="0" smtClean="0">
                <a:hlinkClick r:id="rId3" invalidUrl="https://github.com/&lt;github_username&gt;/java-project/"/>
              </a:rPr>
              <a:t>/&lt;github_username&gt;/java-project/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Configure a </a:t>
            </a:r>
            <a:r>
              <a:rPr lang="en-US" dirty="0" err="1" smtClean="0"/>
              <a:t>Git</a:t>
            </a:r>
            <a:r>
              <a:rPr lang="en-US" dirty="0" smtClean="0"/>
              <a:t> repository under Source Code Management settings:</a:t>
            </a:r>
          </a:p>
          <a:p>
            <a:pPr lvl="1"/>
            <a:r>
              <a:rPr lang="en-US" dirty="0"/>
              <a:t>Repository </a:t>
            </a:r>
            <a:r>
              <a:rPr lang="en-US" dirty="0" smtClean="0"/>
              <a:t>URL</a:t>
            </a:r>
          </a:p>
          <a:p>
            <a:pPr lvl="2"/>
            <a:r>
              <a:rPr lang="en-US" dirty="0" smtClean="0">
                <a:hlinkClick r:id="rId4" invalidUrl="https://github.com/&lt;github_username&gt;/java-project.git"/>
              </a:rPr>
              <a:t>https</a:t>
            </a:r>
            <a:r>
              <a:rPr lang="en-US" dirty="0">
                <a:hlinkClick r:id="rId5" invalidUrl="https://github.com/&lt;github_username&gt;/java-project.git"/>
              </a:rPr>
              <a:t>://github.com</a:t>
            </a:r>
            <a:r>
              <a:rPr lang="en-US" dirty="0" smtClean="0">
                <a:hlinkClick r:id="rId6" invalidUrl="https://github.com/&lt;github_username&gt;/java-project.git"/>
              </a:rPr>
              <a:t>/&lt;github_username&gt;/java-project.git</a:t>
            </a:r>
            <a:endParaRPr lang="en-US" dirty="0" smtClean="0"/>
          </a:p>
          <a:p>
            <a:pPr lvl="1"/>
            <a:r>
              <a:rPr lang="en-US" dirty="0" smtClean="0"/>
              <a:t>No need to set credentials here because we set these globally.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Save the configuration (no need to add any build steps) and build the project.</a:t>
            </a:r>
          </a:p>
          <a:p>
            <a:endParaRPr lang="en-US" dirty="0" smtClean="0"/>
          </a:p>
          <a:p>
            <a:r>
              <a:rPr lang="en-US" dirty="0" smtClean="0"/>
              <a:t>Look at the console output to see that Jenkins automatically pulled the 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98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setup our project to automatically build our java code using Ant.</a:t>
            </a:r>
          </a:p>
          <a:p>
            <a:pPr marL="800100" lvl="3" indent="-342900"/>
            <a:r>
              <a:rPr lang="en-US" dirty="0"/>
              <a:t>Apache Ant is a build manager for Java projects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Modify the project configuration:</a:t>
            </a:r>
          </a:p>
          <a:p>
            <a:pPr lvl="1"/>
            <a:r>
              <a:rPr lang="en-US" dirty="0" smtClean="0"/>
              <a:t>Execute shell command:</a:t>
            </a:r>
          </a:p>
          <a:p>
            <a:pPr marL="914400" lvl="2" indent="0">
              <a:buNone/>
            </a:pPr>
            <a:r>
              <a:rPr lang="en-US" dirty="0" smtClean="0"/>
              <a:t>ant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Run the build and take a look at the console output.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Also, look at the workspace to see the build artifacts.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1425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really don’t want to create build artifacts without testing our code first.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build step that will run prior to our existing ant execution.</a:t>
            </a:r>
          </a:p>
          <a:p>
            <a:pPr marL="457200" lvl="1" indent="0">
              <a:buNone/>
            </a:pPr>
            <a:r>
              <a:rPr lang="en-US" dirty="0" smtClean="0"/>
              <a:t>ant -</a:t>
            </a:r>
            <a:r>
              <a:rPr lang="en-US" dirty="0" err="1" smtClean="0"/>
              <a:t>buildfile</a:t>
            </a:r>
            <a:r>
              <a:rPr lang="en-US" dirty="0" smtClean="0"/>
              <a:t> </a:t>
            </a:r>
            <a:r>
              <a:rPr lang="en-US" dirty="0" err="1" smtClean="0"/>
              <a:t>test.xml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Run a new build and look at the console output to verify that the tests ran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6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It would be nice to see the test results in a more visual format.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post-build action:</a:t>
            </a:r>
          </a:p>
          <a:p>
            <a:pPr lvl="1"/>
            <a:r>
              <a:rPr lang="en-US" dirty="0" smtClean="0"/>
              <a:t>Publish Junit test result report:</a:t>
            </a:r>
          </a:p>
          <a:p>
            <a:pPr lvl="2"/>
            <a:r>
              <a:rPr lang="en-US" dirty="0" smtClean="0"/>
              <a:t>Test report XMLs: reports/*.xml</a:t>
            </a:r>
          </a:p>
          <a:p>
            <a:endParaRPr lang="en-US" dirty="0"/>
          </a:p>
          <a:p>
            <a:r>
              <a:rPr lang="en-US" dirty="0" smtClean="0"/>
              <a:t>Run a new build and then look at the project main page. </a:t>
            </a:r>
          </a:p>
          <a:p>
            <a:pPr lvl="1"/>
            <a:r>
              <a:rPr lang="en-US" dirty="0" smtClean="0"/>
              <a:t>Notice the Latest Test Result report.</a:t>
            </a:r>
          </a:p>
          <a:p>
            <a:endParaRPr lang="en-US" dirty="0"/>
          </a:p>
          <a:p>
            <a:r>
              <a:rPr lang="en-US" dirty="0" smtClean="0"/>
              <a:t>Now, run another build and look at the project main page.</a:t>
            </a:r>
          </a:p>
          <a:p>
            <a:pPr lvl="1"/>
            <a:r>
              <a:rPr lang="en-US" dirty="0" smtClean="0"/>
              <a:t>Jenkins will produce a trending test graph for your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5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of the time we want to trigger builds based on an event -- like a new </a:t>
            </a:r>
            <a:r>
              <a:rPr lang="en-US" dirty="0" err="1" smtClean="0"/>
              <a:t>git</a:t>
            </a:r>
            <a:r>
              <a:rPr lang="en-US" dirty="0" smtClean="0"/>
              <a:t> commit.</a:t>
            </a:r>
          </a:p>
          <a:p>
            <a:endParaRPr lang="en-US" dirty="0"/>
          </a:p>
          <a:p>
            <a:r>
              <a:rPr lang="en-US" dirty="0" smtClean="0"/>
              <a:t>Go to </a:t>
            </a:r>
            <a:r>
              <a:rPr lang="en-US" dirty="0" err="1" smtClean="0"/>
              <a:t>Github</a:t>
            </a:r>
            <a:r>
              <a:rPr lang="en-US" dirty="0" smtClean="0"/>
              <a:t> forked java-project repository and setup Jenkins integration:</a:t>
            </a:r>
          </a:p>
          <a:p>
            <a:pPr lvl="1"/>
            <a:r>
              <a:rPr lang="en-US" dirty="0" smtClean="0"/>
              <a:t>Settings -&gt; Integrations &amp; services</a:t>
            </a:r>
          </a:p>
          <a:p>
            <a:pPr lvl="1"/>
            <a:r>
              <a:rPr lang="en-US" dirty="0" smtClean="0"/>
              <a:t>Add Service</a:t>
            </a:r>
          </a:p>
          <a:p>
            <a:pPr lvl="2"/>
            <a:r>
              <a:rPr lang="en-US" dirty="0" smtClean="0"/>
              <a:t>Jenkins (</a:t>
            </a:r>
            <a:r>
              <a:rPr lang="en-US" dirty="0" err="1" smtClean="0"/>
              <a:t>Github</a:t>
            </a:r>
            <a:r>
              <a:rPr lang="en-US" dirty="0" smtClean="0"/>
              <a:t> Plugin)</a:t>
            </a:r>
          </a:p>
          <a:p>
            <a:pPr lvl="2"/>
            <a:r>
              <a:rPr lang="en-US" dirty="0" smtClean="0"/>
              <a:t>Jenkins hook </a:t>
            </a:r>
            <a:r>
              <a:rPr lang="en-US" dirty="0" err="1" smtClean="0"/>
              <a:t>url</a:t>
            </a:r>
            <a:r>
              <a:rPr lang="en-US" dirty="0" smtClean="0"/>
              <a:t>: </a:t>
            </a:r>
            <a:r>
              <a:rPr lang="en-US" dirty="0"/>
              <a:t>http</a:t>
            </a:r>
            <a:r>
              <a:rPr lang="en-US" dirty="0" smtClean="0"/>
              <a:t>://&lt;server IP&gt;:8080/</a:t>
            </a:r>
            <a:r>
              <a:rPr lang="en-US" dirty="0" err="1" smtClean="0"/>
              <a:t>github-webhook</a:t>
            </a:r>
            <a:r>
              <a:rPr lang="en-US" dirty="0"/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67638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GitHub will send push notifications to our Jenkins server, but the project needs to be triggered.</a:t>
            </a:r>
          </a:p>
          <a:p>
            <a:endParaRPr lang="en-US" dirty="0"/>
          </a:p>
          <a:p>
            <a:r>
              <a:rPr lang="en-US" dirty="0" smtClean="0"/>
              <a:t>Go to the my-java-project configuration:</a:t>
            </a:r>
          </a:p>
          <a:p>
            <a:pPr lvl="1"/>
            <a:r>
              <a:rPr lang="en-US" dirty="0" smtClean="0"/>
              <a:t>Build Triggers</a:t>
            </a:r>
          </a:p>
          <a:p>
            <a:pPr lvl="2"/>
            <a:r>
              <a:rPr lang="en-US" dirty="0" smtClean="0"/>
              <a:t>Check: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/>
          </a:p>
          <a:p>
            <a:r>
              <a:rPr lang="en-US" dirty="0" smtClean="0"/>
              <a:t>Go to the java-project GitHub repo and make a small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 and check it in.</a:t>
            </a:r>
          </a:p>
          <a:p>
            <a:pPr lvl="1"/>
            <a:r>
              <a:rPr lang="en-US" dirty="0" smtClean="0"/>
              <a:t>Watch Jenkins automatically build the project!</a:t>
            </a:r>
          </a:p>
        </p:txBody>
      </p:sp>
    </p:spTree>
    <p:extLst>
      <p:ext uri="{BB962C8B-B14F-4D97-AF65-F5344CB8AC3E}">
        <p14:creationId xmlns:p14="http://schemas.microsoft.com/office/powerpoint/2010/main" val="1788810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this </a:t>
            </a:r>
            <a:r>
              <a:rPr lang="en-US" dirty="0" err="1" smtClean="0"/>
              <a:t>Cloudformation</a:t>
            </a:r>
            <a:r>
              <a:rPr lang="en-US" dirty="0" smtClean="0"/>
              <a:t> template to launch a stack called </a:t>
            </a:r>
            <a:r>
              <a:rPr lang="en-US" i="1" dirty="0" err="1" smtClean="0"/>
              <a:t>jenkins</a:t>
            </a:r>
            <a:r>
              <a:rPr lang="en-US" dirty="0" smtClean="0"/>
              <a:t> in us-east-1: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s3.amazonaws.com/seis665/jenkins-cf.json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Provide a Jenkins username/password, and select your server key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Look at the stack outputs for the IP address of the Jenkins server.</a:t>
            </a:r>
          </a:p>
          <a:p>
            <a:endParaRPr lang="en-US" dirty="0"/>
          </a:p>
          <a:p>
            <a:r>
              <a:rPr lang="en-US" dirty="0" smtClean="0"/>
              <a:t>Log into the Jenkins server with a web browser on port 8080:</a:t>
            </a:r>
          </a:p>
          <a:p>
            <a:pPr lvl="1"/>
            <a:r>
              <a:rPr lang="en-US" dirty="0" smtClean="0"/>
              <a:t>http://ip_address:8080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748" y="274638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Pipeline-as-Code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Traditionally we would create pipelines by defining jobs (stages) manually and linking them together.</a:t>
            </a:r>
          </a:p>
          <a:p>
            <a:endParaRPr lang="en-US" dirty="0"/>
          </a:p>
          <a:p>
            <a:r>
              <a:rPr lang="en-US" dirty="0" smtClean="0"/>
              <a:t>Now it’s possible to define a pipeline using code instead of configuration.</a:t>
            </a:r>
          </a:p>
          <a:p>
            <a:endParaRPr lang="en-US" dirty="0" smtClean="0"/>
          </a:p>
          <a:p>
            <a:r>
              <a:rPr lang="en-US" dirty="0" smtClean="0"/>
              <a:t>Automate everything, including the configuration of our pipelines!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38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Job configuration is kept in the same place as source code.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Pipeline configuration is versioned.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Provides greater customization and control over pipelines.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Promotes sharing and reuse of pipeline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9471901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Pipeline code is stored in a </a:t>
            </a:r>
            <a:r>
              <a:rPr lang="en-US" b="1" dirty="0" err="1" smtClean="0"/>
              <a:t>Jenkinsfile</a:t>
            </a:r>
            <a:r>
              <a:rPr lang="en-US" dirty="0" smtClean="0"/>
              <a:t> which is usually located in the root folder of a repo.</a:t>
            </a:r>
          </a:p>
          <a:p>
            <a:endParaRPr lang="en-US" dirty="0"/>
          </a:p>
          <a:p>
            <a:r>
              <a:rPr lang="en-US" dirty="0" smtClean="0"/>
              <a:t>The Pipeline DSL is based on the Groovy language. </a:t>
            </a:r>
          </a:p>
          <a:p>
            <a:pPr lvl="1"/>
            <a:r>
              <a:rPr lang="en-US" dirty="0" smtClean="0"/>
              <a:t>Groovy compiles and runs on JVM.</a:t>
            </a:r>
          </a:p>
          <a:p>
            <a:endParaRPr lang="en-US" dirty="0"/>
          </a:p>
          <a:p>
            <a:r>
              <a:rPr lang="en-US" dirty="0" smtClean="0"/>
              <a:t>Two types of </a:t>
            </a:r>
            <a:r>
              <a:rPr lang="en-US" dirty="0" err="1" smtClean="0"/>
              <a:t>Jenkinsfile</a:t>
            </a:r>
            <a:r>
              <a:rPr lang="en-US" dirty="0" smtClean="0"/>
              <a:t> pipelines: </a:t>
            </a:r>
            <a:r>
              <a:rPr lang="en-US" b="1" dirty="0" smtClean="0"/>
              <a:t>declarative</a:t>
            </a:r>
            <a:r>
              <a:rPr lang="en-US" dirty="0" smtClean="0"/>
              <a:t> (simpler) and </a:t>
            </a:r>
            <a:r>
              <a:rPr lang="en-US" b="1" dirty="0" smtClean="0"/>
              <a:t>scripted</a:t>
            </a:r>
            <a:r>
              <a:rPr lang="en-US" dirty="0" smtClean="0"/>
              <a:t> (more advanced).</a:t>
            </a:r>
          </a:p>
          <a:p>
            <a:endParaRPr lang="en-US" dirty="0"/>
          </a:p>
          <a:p>
            <a:r>
              <a:rPr lang="en-US" dirty="0" smtClean="0"/>
              <a:t>We’ll use declarative pipelines in this course.</a:t>
            </a:r>
          </a:p>
          <a:p>
            <a:pPr lvl="1"/>
            <a:r>
              <a:rPr lang="en-US" dirty="0" smtClean="0"/>
              <a:t>Although I’ve only used scripted pipelines in practice.</a:t>
            </a:r>
          </a:p>
        </p:txBody>
      </p:sp>
    </p:spTree>
    <p:extLst>
      <p:ext uri="{BB962C8B-B14F-4D97-AF65-F5344CB8AC3E}">
        <p14:creationId xmlns:p14="http://schemas.microsoft.com/office/powerpoint/2010/main" val="788904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Step</a:t>
            </a:r>
            <a:r>
              <a:rPr lang="en-US" dirty="0" smtClean="0"/>
              <a:t>: a single task which tells Jenkins to do something.</a:t>
            </a:r>
          </a:p>
          <a:p>
            <a:endParaRPr lang="en-US" dirty="0"/>
          </a:p>
          <a:p>
            <a:r>
              <a:rPr lang="en-US" b="1" dirty="0" smtClean="0"/>
              <a:t>Node</a:t>
            </a:r>
            <a:r>
              <a:rPr lang="en-US" dirty="0" smtClean="0"/>
              <a:t>: tells Jenkins where to run the task.</a:t>
            </a:r>
          </a:p>
          <a:p>
            <a:endParaRPr lang="en-US" dirty="0"/>
          </a:p>
          <a:p>
            <a:r>
              <a:rPr lang="en-US" b="1" dirty="0" smtClean="0"/>
              <a:t>Agent</a:t>
            </a:r>
            <a:r>
              <a:rPr lang="en-US" dirty="0" smtClean="0"/>
              <a:t>: indicates that Jenkins should allocate an executor and workspace for the pipeline.</a:t>
            </a:r>
          </a:p>
          <a:p>
            <a:endParaRPr lang="en-US" dirty="0"/>
          </a:p>
          <a:p>
            <a:r>
              <a:rPr lang="en-US" b="1" dirty="0" smtClean="0"/>
              <a:t>Stage</a:t>
            </a:r>
            <a:r>
              <a:rPr lang="en-US" dirty="0" smtClean="0"/>
              <a:t>: a step which defines a distinct subset of the pipeline (build, test, deploy)</a:t>
            </a:r>
          </a:p>
          <a:p>
            <a:pPr lvl="1"/>
            <a:r>
              <a:rPr lang="en-US" dirty="0" smtClean="0"/>
              <a:t>A stage will have one or more steps.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43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Jenkinsfile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3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pipeline {</a:t>
            </a:r>
          </a:p>
          <a:p>
            <a:pPr marL="0" indent="0">
              <a:buNone/>
            </a:pPr>
            <a:r>
              <a:rPr lang="en-US" dirty="0" smtClean="0"/>
              <a:t>	agent any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stage(‘Build’)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‘ant’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stage(‘Test’)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‘reports/*.xml’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53715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sh</a:t>
            </a:r>
            <a:r>
              <a:rPr lang="en-US" dirty="0" smtClean="0"/>
              <a:t>: run a shell command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</a:t>
            </a:r>
            <a:r>
              <a:rPr lang="en-US" dirty="0" err="1" smtClean="0"/>
              <a:t>env</a:t>
            </a:r>
            <a:r>
              <a:rPr lang="en-US" dirty="0" smtClean="0"/>
              <a:t> | sort’</a:t>
            </a:r>
          </a:p>
          <a:p>
            <a:endParaRPr lang="en-US" dirty="0"/>
          </a:p>
          <a:p>
            <a:r>
              <a:rPr lang="en-US" b="1" dirty="0" err="1" smtClean="0"/>
              <a:t>dir</a:t>
            </a:r>
            <a:r>
              <a:rPr lang="en-US" dirty="0" smtClean="0"/>
              <a:t>: run code steps within a directory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dir</a:t>
            </a:r>
            <a:r>
              <a:rPr lang="en-US" dirty="0" smtClean="0"/>
              <a:t>(‘</a:t>
            </a:r>
            <a:r>
              <a:rPr lang="en-US" dirty="0" err="1" smtClean="0"/>
              <a:t>mydirectory</a:t>
            </a:r>
            <a:r>
              <a:rPr lang="en-US" dirty="0" smtClean="0"/>
              <a:t>) {</a:t>
            </a:r>
          </a:p>
          <a:p>
            <a:pPr marL="914400" lvl="2" indent="0">
              <a:buNone/>
            </a:pPr>
            <a:r>
              <a:rPr lang="en-US" dirty="0" smtClean="0"/>
              <a:t>	//some code</a:t>
            </a:r>
          </a:p>
          <a:p>
            <a:pPr marL="914400" lvl="2" indent="0">
              <a:buNone/>
            </a:pPr>
            <a:r>
              <a:rPr lang="en-US" dirty="0" smtClean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b="1" dirty="0" err="1" smtClean="0"/>
              <a:t>git</a:t>
            </a:r>
            <a:r>
              <a:rPr lang="en-US" dirty="0" smtClean="0"/>
              <a:t>: checkout a </a:t>
            </a:r>
            <a:r>
              <a:rPr lang="en-US" dirty="0" err="1" smtClean="0"/>
              <a:t>git</a:t>
            </a:r>
            <a:r>
              <a:rPr lang="en-US" dirty="0" smtClean="0"/>
              <a:t> repo into a workspace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jasondbaker</a:t>
            </a:r>
            <a:r>
              <a:rPr lang="en-US" dirty="0" smtClean="0"/>
              <a:t>/java-</a:t>
            </a:r>
            <a:r>
              <a:rPr lang="en-US" dirty="0" err="1" smtClean="0"/>
              <a:t>project.git</a:t>
            </a:r>
            <a:r>
              <a:rPr lang="en-US" dirty="0" smtClean="0"/>
              <a:t>’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echo</a:t>
            </a:r>
            <a:r>
              <a:rPr lang="en-US" dirty="0" smtClean="0"/>
              <a:t>: print a message</a:t>
            </a:r>
          </a:p>
          <a:p>
            <a:pPr lvl="1"/>
            <a:r>
              <a:rPr lang="en-US" dirty="0" smtClean="0"/>
              <a:t>echo ‘this is a message’</a:t>
            </a:r>
          </a:p>
          <a:p>
            <a:endParaRPr lang="en-US" dirty="0"/>
          </a:p>
          <a:p>
            <a:r>
              <a:rPr lang="en-US" b="1" dirty="0" err="1" smtClean="0"/>
              <a:t>withEnv</a:t>
            </a:r>
            <a:r>
              <a:rPr lang="en-US" dirty="0" smtClean="0"/>
              <a:t>: run code steps with specific environment variables set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withEnv</a:t>
            </a:r>
            <a:r>
              <a:rPr lang="en-US" dirty="0"/>
              <a:t>(['MYVAR=FOO']) {   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// </a:t>
            </a:r>
            <a:r>
              <a:rPr lang="en-US" dirty="0"/>
              <a:t>some </a:t>
            </a:r>
            <a:r>
              <a:rPr lang="en-US" dirty="0" smtClean="0"/>
              <a:t>block</a:t>
            </a:r>
          </a:p>
          <a:p>
            <a:pPr marL="457200" lvl="1" indent="0">
              <a:buNone/>
            </a:pPr>
            <a:r>
              <a:rPr lang="en-US" dirty="0" smtClean="0"/>
              <a:t>	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99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smtClean="0"/>
              <a:t>java-pipeline</a:t>
            </a:r>
          </a:p>
          <a:p>
            <a:endParaRPr lang="en-US" dirty="0" smtClean="0"/>
          </a:p>
          <a:p>
            <a:r>
              <a:rPr lang="en-US" dirty="0" smtClean="0"/>
              <a:t>Define GitHub project</a:t>
            </a:r>
          </a:p>
          <a:p>
            <a:pPr lvl="1"/>
            <a:r>
              <a:rPr lang="en-US" dirty="0" smtClean="0"/>
              <a:t>Project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"/>
              </a:rPr>
              <a:t>https://</a:t>
            </a:r>
            <a:r>
              <a:rPr lang="en-US" dirty="0" smtClean="0">
                <a:hlinkClick r:id="rId3" invalidUrl="https://github.com/&lt;username&gt;/java-project"/>
              </a:rPr>
              <a:t>github.com/&lt;username&gt;/java-project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Build trigger: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477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Pipeline code snippet generator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22" y="2442754"/>
            <a:ext cx="5234601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5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properties([</a:t>
            </a:r>
            <a:r>
              <a:rPr lang="en-US" dirty="0" err="1"/>
              <a:t>pipelineTriggers</a:t>
            </a:r>
            <a:r>
              <a:rPr lang="en-US" dirty="0"/>
              <a:t>([</a:t>
            </a:r>
            <a:r>
              <a:rPr lang="en-US" dirty="0" err="1"/>
              <a:t>githubPush</a:t>
            </a:r>
            <a:r>
              <a:rPr lang="en-US" dirty="0" smtClean="0"/>
              <a:t>()])])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node </a:t>
            </a:r>
            <a:r>
              <a:rPr lang="en-US" dirty="0"/>
              <a:t>{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stage('Test') {  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/>
              <a:t>github.com</a:t>
            </a:r>
            <a:r>
              <a:rPr lang="en-US" dirty="0"/>
              <a:t>/&lt;</a:t>
            </a:r>
            <a:r>
              <a:rPr lang="en-US" dirty="0" err="1"/>
              <a:t>github_username</a:t>
            </a:r>
            <a:r>
              <a:rPr lang="en-US" dirty="0"/>
              <a:t>&gt;/java-</a:t>
            </a:r>
            <a:r>
              <a:rPr lang="en-US" dirty="0" err="1"/>
              <a:t>project.git</a:t>
            </a:r>
            <a:r>
              <a:rPr lang="en-US" dirty="0"/>
              <a:t>'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r>
              <a:rPr lang="en-US" dirty="0"/>
              <a:t>'   </a:t>
            </a:r>
          </a:p>
          <a:p>
            <a:pPr marL="0" indent="0">
              <a:buNone/>
            </a:pPr>
            <a:r>
              <a:rPr lang="en-US" dirty="0"/>
              <a:t>	}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('Build')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</a:t>
            </a:r>
            <a:r>
              <a:rPr lang="en-US" dirty="0"/>
              <a:t>'ant'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('Results')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</a:t>
            </a:r>
            <a:r>
              <a:rPr lang="en-US" dirty="0"/>
              <a:t>'reports/*.xml'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966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Run the java-pipeline build manually and verify successful build.</a:t>
            </a:r>
          </a:p>
          <a:p>
            <a:pPr lvl="1"/>
            <a:r>
              <a:rPr lang="en-US" dirty="0" smtClean="0"/>
              <a:t>We have to run it manually first time to setup pipeline GitHub trigger.</a:t>
            </a:r>
          </a:p>
          <a:p>
            <a:endParaRPr lang="en-US" dirty="0" smtClean="0"/>
          </a:p>
          <a:p>
            <a:r>
              <a:rPr lang="en-US" dirty="0" smtClean="0"/>
              <a:t>Next, go to the java-project GitHub repository and make a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Watch job automatically execute pipeline.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deployment pipeline is used to </a:t>
            </a:r>
            <a:r>
              <a:rPr lang="en-US" b="1" dirty="0" smtClean="0"/>
              <a:t>manage</a:t>
            </a:r>
            <a:r>
              <a:rPr lang="en-US" dirty="0" smtClean="0"/>
              <a:t> the deployment and </a:t>
            </a:r>
            <a:r>
              <a:rPr lang="en-US" b="1" dirty="0" smtClean="0"/>
              <a:t>testing</a:t>
            </a:r>
            <a:r>
              <a:rPr lang="en-US" dirty="0" smtClean="0"/>
              <a:t> of software using a set of </a:t>
            </a:r>
            <a:r>
              <a:rPr lang="en-US" b="1" dirty="0" smtClean="0"/>
              <a:t>validation stages </a:t>
            </a:r>
            <a:r>
              <a:rPr lang="en-US" dirty="0" smtClean="0"/>
              <a:t>whenever there is a </a:t>
            </a:r>
            <a:r>
              <a:rPr lang="en-US" b="1" dirty="0" smtClean="0"/>
              <a:t>code change</a:t>
            </a:r>
            <a:r>
              <a:rPr lang="en-US" dirty="0" smtClean="0"/>
              <a:t>. 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8622902"/>
              </p:ext>
            </p:extLst>
          </p:nvPr>
        </p:nvGraphicFramePr>
        <p:xfrm>
          <a:off x="888273" y="2743200"/>
          <a:ext cx="7210697" cy="4402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</a:t>
            </a:r>
            <a:r>
              <a:rPr lang="en-US" dirty="0" err="1" smtClean="0"/>
              <a:t>Jenkinsfile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4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Go back into the java-pipeline project configuration.</a:t>
            </a:r>
          </a:p>
          <a:p>
            <a:endParaRPr lang="en-US" dirty="0"/>
          </a:p>
          <a:p>
            <a:r>
              <a:rPr lang="en-US" dirty="0" smtClean="0"/>
              <a:t>Let’s automatically build from a </a:t>
            </a:r>
            <a:r>
              <a:rPr lang="en-US" dirty="0" err="1" smtClean="0"/>
              <a:t>Jenkinsfile</a:t>
            </a:r>
            <a:r>
              <a:rPr lang="en-US" dirty="0" smtClean="0"/>
              <a:t> instead of a script.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 from SCM</a:t>
            </a:r>
          </a:p>
          <a:p>
            <a:pPr lvl="1"/>
            <a:r>
              <a:rPr lang="en-US" dirty="0" smtClean="0"/>
              <a:t>SCM: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2"/>
            <a:r>
              <a:rPr lang="en-US" dirty="0" smtClean="0"/>
              <a:t>Repository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.git"/>
              </a:rPr>
              <a:t>https://github.com</a:t>
            </a:r>
            <a:r>
              <a:rPr lang="en-US" dirty="0" smtClean="0">
                <a:hlinkClick r:id="rId3" invalidUrl="https://github.com/&lt;username&gt;/java-project.git"/>
              </a:rPr>
              <a:t>/&lt;username&gt;/java-project.git</a:t>
            </a:r>
            <a:endParaRPr lang="en-US" dirty="0" smtClean="0"/>
          </a:p>
          <a:p>
            <a:pPr lvl="1"/>
            <a:r>
              <a:rPr lang="en-US" dirty="0" smtClean="0"/>
              <a:t>Script Path: </a:t>
            </a:r>
            <a:r>
              <a:rPr lang="en-US" dirty="0" err="1" smtClean="0"/>
              <a:t>Jenkinsfile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Go to java-project GitHub repo, </a:t>
            </a:r>
            <a:r>
              <a:rPr lang="en-US" dirty="0" smtClean="0"/>
              <a:t>add a </a:t>
            </a:r>
            <a:r>
              <a:rPr lang="en-US" dirty="0" err="1" smtClean="0"/>
              <a:t>Jenkinsfile</a:t>
            </a:r>
            <a:r>
              <a:rPr lang="en-US" dirty="0" smtClean="0"/>
              <a:t> with pipeline code, </a:t>
            </a:r>
            <a:r>
              <a:rPr lang="en-US" dirty="0" smtClean="0"/>
              <a:t>and watch pipeline automatically execute.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2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Troubleshooting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Iteratively making changes to </a:t>
            </a:r>
            <a:r>
              <a:rPr lang="en-US" dirty="0" err="1" smtClean="0"/>
              <a:t>Git</a:t>
            </a:r>
            <a:r>
              <a:rPr lang="en-US" dirty="0" smtClean="0"/>
              <a:t> repo to trigger a pipeline is tedious.</a:t>
            </a:r>
          </a:p>
          <a:p>
            <a:endParaRPr lang="en-US" dirty="0"/>
          </a:p>
          <a:p>
            <a:r>
              <a:rPr lang="en-US" dirty="0" smtClean="0"/>
              <a:t>Jenkins provides ability to </a:t>
            </a:r>
            <a:r>
              <a:rPr lang="en-US" b="1" dirty="0" smtClean="0"/>
              <a:t>replay</a:t>
            </a:r>
            <a:r>
              <a:rPr lang="en-US" dirty="0" smtClean="0"/>
              <a:t> a pipeline.</a:t>
            </a:r>
          </a:p>
          <a:p>
            <a:endParaRPr lang="en-US" dirty="0"/>
          </a:p>
          <a:p>
            <a:r>
              <a:rPr lang="en-US" dirty="0" smtClean="0"/>
              <a:t>Click on the Replay link in a recent build for the java-pipeline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103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CI/CD pipelines aren’t just used to build software, we also use them to build infrastructure.</a:t>
            </a:r>
          </a:p>
          <a:p>
            <a:endParaRPr lang="en-US" dirty="0" smtClean="0"/>
          </a:p>
          <a:p>
            <a:r>
              <a:rPr lang="en-US" dirty="0" smtClean="0"/>
              <a:t>Two general use cases:</a:t>
            </a:r>
          </a:p>
          <a:p>
            <a:endParaRPr lang="en-US" dirty="0"/>
          </a:p>
          <a:p>
            <a:pPr lvl="1"/>
            <a:r>
              <a:rPr lang="en-US" dirty="0" smtClean="0"/>
              <a:t>Automate testing of our infrastructure.</a:t>
            </a:r>
          </a:p>
          <a:p>
            <a:pPr lvl="2"/>
            <a:r>
              <a:rPr lang="en-US" dirty="0" smtClean="0"/>
              <a:t>A change to a configuration management or infrastructure definition script triggers a pipeline.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Automate deployment of infrastructure and our software.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16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CloudFormation template pipeline example: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Lint CloudFormation template to validate syntax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Deploy CloudFormation template</a:t>
            </a:r>
          </a:p>
          <a:p>
            <a:pPr lvl="2"/>
            <a:r>
              <a:rPr lang="en-US" dirty="0" smtClean="0"/>
              <a:t>Wait for AWS resources to be built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Test AWS resources to verify that required resources are installed and working properly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Terminate AWS resources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Publish new template</a:t>
            </a:r>
          </a:p>
        </p:txBody>
      </p:sp>
    </p:spTree>
    <p:extLst>
      <p:ext uri="{BB962C8B-B14F-4D97-AF65-F5344CB8AC3E}">
        <p14:creationId xmlns:p14="http://schemas.microsoft.com/office/powerpoint/2010/main" val="8048983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Jenkins must have access to AWS Credentials in order to create AWS resources.</a:t>
            </a:r>
          </a:p>
          <a:p>
            <a:endParaRPr lang="en-US" dirty="0"/>
          </a:p>
          <a:p>
            <a:r>
              <a:rPr lang="en-US" dirty="0" smtClean="0"/>
              <a:t>Jenkins supports an encrypted internal credentials store.</a:t>
            </a:r>
          </a:p>
          <a:p>
            <a:pPr lvl="1"/>
            <a:r>
              <a:rPr lang="en-US" dirty="0" smtClean="0"/>
              <a:t>We used this earlier to store the GitHub token.</a:t>
            </a:r>
          </a:p>
          <a:p>
            <a:pPr lvl="1"/>
            <a:endParaRPr lang="en-US" dirty="0"/>
          </a:p>
          <a:p>
            <a:r>
              <a:rPr lang="en-US" dirty="0" smtClean="0"/>
              <a:t>Setup IAM account in AWS for Jenkins.</a:t>
            </a:r>
          </a:p>
          <a:p>
            <a:pPr lvl="1"/>
            <a:r>
              <a:rPr lang="en-US" dirty="0" smtClean="0"/>
              <a:t>IAM user name: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1"/>
            <a:r>
              <a:rPr lang="en-US" dirty="0" smtClean="0"/>
              <a:t>Access type: programmatic</a:t>
            </a:r>
          </a:p>
          <a:p>
            <a:pPr lvl="1"/>
            <a:r>
              <a:rPr lang="en-US" dirty="0" smtClean="0"/>
              <a:t>Create group: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2"/>
            <a:r>
              <a:rPr lang="en-US" dirty="0" smtClean="0"/>
              <a:t>Access policy: </a:t>
            </a:r>
            <a:r>
              <a:rPr lang="en-US" dirty="0" err="1" smtClean="0"/>
              <a:t>PowerUserAccess</a:t>
            </a:r>
            <a:endParaRPr lang="en-US" dirty="0" smtClean="0"/>
          </a:p>
          <a:p>
            <a:pPr lvl="1"/>
            <a:r>
              <a:rPr lang="en-US" dirty="0" smtClean="0"/>
              <a:t>Copy Access key ID and Secret key to temporary safe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9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Now let’s add AWS credentials to Jenkins credential store.</a:t>
            </a:r>
          </a:p>
          <a:p>
            <a:endParaRPr lang="en-US" dirty="0"/>
          </a:p>
          <a:p>
            <a:r>
              <a:rPr lang="en-US" dirty="0" smtClean="0"/>
              <a:t>Credentials -&gt; Jenkins Store -&gt; Global Credentials</a:t>
            </a:r>
          </a:p>
          <a:p>
            <a:pPr lvl="1"/>
            <a:r>
              <a:rPr lang="en-US" dirty="0" smtClean="0"/>
              <a:t>Click Add Credentials link</a:t>
            </a:r>
          </a:p>
          <a:p>
            <a:pPr lvl="1"/>
            <a:r>
              <a:rPr lang="en-US" dirty="0" smtClean="0"/>
              <a:t>Kind: AWS Credentials</a:t>
            </a:r>
          </a:p>
          <a:p>
            <a:pPr lvl="1"/>
            <a:r>
              <a:rPr lang="en-US" dirty="0" smtClean="0"/>
              <a:t>Description: AWS keys</a:t>
            </a:r>
          </a:p>
          <a:p>
            <a:pPr lvl="1"/>
            <a:r>
              <a:rPr lang="en-US" dirty="0" smtClean="0"/>
              <a:t>Access Key ID: (paste your ID)</a:t>
            </a:r>
          </a:p>
          <a:p>
            <a:pPr lvl="1"/>
            <a:r>
              <a:rPr lang="en-US" dirty="0" smtClean="0"/>
              <a:t>Secret Access Key: (paste your key)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9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err="1" smtClean="0"/>
              <a:t>aws</a:t>
            </a:r>
            <a:r>
              <a:rPr lang="en-US" b="1" dirty="0" smtClean="0"/>
              <a:t>-test</a:t>
            </a:r>
            <a:endParaRPr lang="en-US" dirty="0" smtClean="0"/>
          </a:p>
          <a:p>
            <a:endParaRPr lang="en-US" b="1" dirty="0"/>
          </a:p>
          <a:p>
            <a:r>
              <a:rPr lang="en-US" dirty="0" smtClean="0"/>
              <a:t>Let’s use the AWS CLI command to list all the resources associated with our </a:t>
            </a:r>
            <a:r>
              <a:rPr lang="en-US" dirty="0" err="1" smtClean="0"/>
              <a:t>jenkins</a:t>
            </a:r>
            <a:r>
              <a:rPr lang="en-US" dirty="0" smtClean="0"/>
              <a:t> CloudFormation stack.</a:t>
            </a:r>
          </a:p>
          <a:p>
            <a:pPr lvl="1"/>
            <a:r>
              <a:rPr lang="en-US" dirty="0" smtClean="0"/>
              <a:t>The command we need to use is: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sz="2000" dirty="0" err="1"/>
              <a:t>aws</a:t>
            </a: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describe-stack-resources --stack-name </a:t>
            </a:r>
            <a:r>
              <a:rPr lang="en-US" sz="2000" dirty="0" err="1" smtClean="0"/>
              <a:t>jenkins</a:t>
            </a:r>
            <a:endParaRPr lang="en-US" sz="2000" dirty="0"/>
          </a:p>
          <a:p>
            <a:endParaRPr lang="en-US" dirty="0" smtClean="0"/>
          </a:p>
          <a:p>
            <a:r>
              <a:rPr lang="en-US" dirty="0" smtClean="0"/>
              <a:t>And here’s the pipeline script code: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300" dirty="0"/>
              <a:t>node 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--stack-name </a:t>
            </a:r>
            <a:r>
              <a:rPr lang="en-US" sz="2300" dirty="0" err="1"/>
              <a:t>jenkins</a:t>
            </a:r>
            <a:r>
              <a:rPr lang="en-US" sz="2300" dirty="0"/>
              <a:t>'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735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Build the </a:t>
            </a:r>
            <a:r>
              <a:rPr lang="en-US" dirty="0" err="1" smtClean="0"/>
              <a:t>aws</a:t>
            </a:r>
            <a:r>
              <a:rPr lang="en-US" dirty="0" smtClean="0"/>
              <a:t>-test pipeline (trigger manually).</a:t>
            </a:r>
          </a:p>
          <a:p>
            <a:pPr lvl="1"/>
            <a:r>
              <a:rPr lang="en-US" sz="3200" dirty="0" smtClean="0"/>
              <a:t>Check the console output to see why it failed.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CLI command needs to know which AWS region we need to access.</a:t>
            </a:r>
          </a:p>
          <a:p>
            <a:pPr lvl="1"/>
            <a:r>
              <a:rPr lang="en-US" sz="3200" dirty="0"/>
              <a:t>Update the pipeline command with </a:t>
            </a:r>
            <a:r>
              <a:rPr lang="en-US" sz="3200" dirty="0" smtClean="0"/>
              <a:t>the “--</a:t>
            </a:r>
            <a:r>
              <a:rPr lang="en-US" sz="3200" dirty="0"/>
              <a:t>region us-east-1 </a:t>
            </a:r>
            <a:r>
              <a:rPr lang="en-US" sz="3200" dirty="0" smtClean="0"/>
              <a:t>“ parameter.</a:t>
            </a:r>
          </a:p>
          <a:p>
            <a:pPr lvl="1"/>
            <a:r>
              <a:rPr lang="en-US" sz="3200" dirty="0" smtClean="0"/>
              <a:t>Build the pipeline again.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pipeline still doesn’t work and it looks like it is failing because of missing credentials.</a:t>
            </a:r>
          </a:p>
          <a:p>
            <a:pPr lvl="1"/>
            <a:r>
              <a:rPr lang="en-US" sz="3200" dirty="0" smtClean="0"/>
              <a:t>Remember, Jenkins creates a new environment to run this job so our AWS credentials need to be injected into this environment.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54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Let’s add the AWS credentials to the build environment using the </a:t>
            </a:r>
            <a:r>
              <a:rPr lang="en-US" dirty="0" err="1" smtClean="0"/>
              <a:t>withCredentials</a:t>
            </a:r>
            <a:r>
              <a:rPr lang="en-US" dirty="0" smtClean="0"/>
              <a:t> pipeline command.</a:t>
            </a:r>
          </a:p>
          <a:p>
            <a:endParaRPr lang="en-US" dirty="0"/>
          </a:p>
          <a:p>
            <a:r>
              <a:rPr lang="en-US" dirty="0" smtClean="0"/>
              <a:t>Open the </a:t>
            </a:r>
            <a:r>
              <a:rPr lang="en-US" dirty="0" err="1" smtClean="0"/>
              <a:t>aws</a:t>
            </a:r>
            <a:r>
              <a:rPr lang="en-US" dirty="0" smtClean="0"/>
              <a:t>-test project configuration:</a:t>
            </a:r>
          </a:p>
          <a:p>
            <a:pPr lvl="1"/>
            <a:r>
              <a:rPr lang="en-US" dirty="0" smtClean="0"/>
              <a:t>Click on the Pipeline syntax link</a:t>
            </a:r>
          </a:p>
          <a:p>
            <a:pPr lvl="1"/>
            <a:r>
              <a:rPr lang="en-US" dirty="0" smtClean="0"/>
              <a:t>Select the </a:t>
            </a:r>
            <a:r>
              <a:rPr lang="en-US" dirty="0" err="1" smtClean="0"/>
              <a:t>withCredentials</a:t>
            </a:r>
            <a:r>
              <a:rPr lang="en-US" dirty="0" smtClean="0"/>
              <a:t> step</a:t>
            </a:r>
          </a:p>
          <a:p>
            <a:pPr lvl="1"/>
            <a:r>
              <a:rPr lang="en-US" dirty="0" smtClean="0"/>
              <a:t>Add the AWS access key and secret binding</a:t>
            </a:r>
          </a:p>
          <a:p>
            <a:pPr lvl="1"/>
            <a:r>
              <a:rPr lang="en-US" dirty="0" smtClean="0"/>
              <a:t>Generate Pipeline script</a:t>
            </a:r>
          </a:p>
          <a:p>
            <a:pPr lvl="1"/>
            <a:r>
              <a:rPr lang="en-US" dirty="0" smtClean="0"/>
              <a:t>Copy and paste this script code around the current </a:t>
            </a:r>
            <a:r>
              <a:rPr lang="en-US" dirty="0" err="1" smtClean="0"/>
              <a:t>sh</a:t>
            </a:r>
            <a:r>
              <a:rPr lang="en-US" dirty="0" smtClean="0"/>
              <a:t> step.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7119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Example script (this won’t work on your Jenkins instance):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300" dirty="0"/>
              <a:t>node 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withCredentials</a:t>
            </a:r>
            <a:r>
              <a:rPr lang="en-US" sz="2300" dirty="0"/>
              <a:t>([[$class: '</a:t>
            </a:r>
            <a:r>
              <a:rPr lang="en-US" sz="2300" dirty="0" err="1"/>
              <a:t>AmazonWebServicesCredentialsBinding</a:t>
            </a:r>
            <a:r>
              <a:rPr lang="en-US" sz="2300" dirty="0"/>
              <a:t>', </a:t>
            </a:r>
            <a:r>
              <a:rPr lang="en-US" sz="2300" dirty="0" err="1"/>
              <a:t>accessKeyVariable</a:t>
            </a:r>
            <a:r>
              <a:rPr lang="en-US" sz="2300" dirty="0"/>
              <a:t>: 'AWS_ACCESS_KEY_ID', </a:t>
            </a:r>
            <a:r>
              <a:rPr lang="en-US" sz="2300" dirty="0" err="1"/>
              <a:t>credentialsId</a:t>
            </a:r>
            <a:r>
              <a:rPr lang="en-US" sz="2300" dirty="0"/>
              <a:t>: '14dd1bff-3295-4649-a919-3fc6ad57f627', </a:t>
            </a:r>
            <a:r>
              <a:rPr lang="en-US" sz="2300" dirty="0" err="1"/>
              <a:t>secretKeyVariable</a:t>
            </a:r>
            <a:r>
              <a:rPr lang="en-US" sz="2300" dirty="0"/>
              <a:t>: 'AWS_SECRET_ACCESS_KEY']]) 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--region us-east-1 --stack-name jenkins2'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}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465172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Software is automatically built and tested. </a:t>
            </a:r>
          </a:p>
          <a:p>
            <a:pPr lvl="1"/>
            <a:r>
              <a:rPr lang="en-US" dirty="0" smtClean="0"/>
              <a:t>Ready to go to production at any time.</a:t>
            </a:r>
          </a:p>
          <a:p>
            <a:endParaRPr lang="en-US" dirty="0"/>
          </a:p>
          <a:p>
            <a:r>
              <a:rPr lang="en-US" b="1" dirty="0" smtClean="0"/>
              <a:t>Making changes to software is much easier.</a:t>
            </a:r>
          </a:p>
          <a:p>
            <a:pPr lvl="1"/>
            <a:r>
              <a:rPr lang="en-US" dirty="0" smtClean="0"/>
              <a:t>Every change is tested the same way</a:t>
            </a:r>
          </a:p>
          <a:p>
            <a:pPr lvl="1"/>
            <a:r>
              <a:rPr lang="en-US" dirty="0" smtClean="0"/>
              <a:t>Easier to automatically deploy changes versus using manual methods</a:t>
            </a:r>
          </a:p>
          <a:p>
            <a:pPr lvl="1"/>
            <a:r>
              <a:rPr lang="en-US" dirty="0" smtClean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b="1" dirty="0" smtClean="0"/>
              <a:t>Compliance and governance tasks are easier.</a:t>
            </a:r>
          </a:p>
          <a:p>
            <a:pPr lvl="1"/>
            <a:r>
              <a:rPr lang="en-US" dirty="0" smtClean="0"/>
              <a:t>Traceability improved and tests are enforced.</a:t>
            </a:r>
          </a:p>
          <a:p>
            <a:pPr lvl="1"/>
            <a:r>
              <a:rPr lang="en-US" dirty="0" smtClean="0"/>
              <a:t>Reduces need for heavy change control tasks.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6855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Build the project again and it should build successfully.</a:t>
            </a:r>
          </a:p>
          <a:p>
            <a:endParaRPr lang="en-US" dirty="0"/>
          </a:p>
          <a:p>
            <a:r>
              <a:rPr lang="en-US" dirty="0" smtClean="0"/>
              <a:t>Look at the build console output.</a:t>
            </a:r>
          </a:p>
          <a:p>
            <a:pPr lvl="1"/>
            <a:r>
              <a:rPr lang="en-US" dirty="0" smtClean="0"/>
              <a:t>AWS returns a JSON object listing all of the stack resources.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It’s common to parse these JSON objects using Groovy code, pipeline script (</a:t>
            </a:r>
            <a:r>
              <a:rPr lang="en-US" dirty="0" err="1" smtClean="0"/>
              <a:t>readJSON</a:t>
            </a:r>
            <a:r>
              <a:rPr lang="en-US" dirty="0" smtClean="0"/>
              <a:t>), or shell applications (</a:t>
            </a:r>
            <a:r>
              <a:rPr lang="en-US" dirty="0" err="1" smtClean="0"/>
              <a:t>jq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US" dirty="0" smtClean="0"/>
              <a:t>You will get to build an infrastructure pipeline in this week’s homework assignment.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88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10: Code Pipeline</a:t>
            </a:r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9 &amp; 14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Pipeline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Some companies hire people to focus exclusively on pipeline development work.</a:t>
            </a:r>
          </a:p>
          <a:p>
            <a:endParaRPr lang="en-US" dirty="0"/>
          </a:p>
          <a:p>
            <a:pPr lvl="1"/>
            <a:r>
              <a:rPr lang="en-US" dirty="0" smtClean="0"/>
              <a:t>CI/CD engineers</a:t>
            </a:r>
          </a:p>
          <a:p>
            <a:pPr lvl="1"/>
            <a:r>
              <a:rPr lang="en-US" dirty="0" smtClean="0"/>
              <a:t>Software Delivery engineers</a:t>
            </a:r>
          </a:p>
          <a:p>
            <a:pPr lvl="1"/>
            <a:r>
              <a:rPr lang="en-US" dirty="0" smtClean="0"/>
              <a:t>DevOps Engineer</a:t>
            </a:r>
          </a:p>
          <a:p>
            <a:pPr lvl="1"/>
            <a:r>
              <a:rPr lang="en-US" dirty="0" smtClean="0"/>
              <a:t>Release Engineer</a:t>
            </a:r>
          </a:p>
          <a:p>
            <a:pPr lvl="1"/>
            <a:r>
              <a:rPr lang="en-US" dirty="0" smtClean="0"/>
              <a:t>Build Engineer</a:t>
            </a:r>
          </a:p>
          <a:p>
            <a:pPr lvl="1"/>
            <a:endParaRPr lang="en-US" dirty="0"/>
          </a:p>
          <a:p>
            <a:r>
              <a:rPr lang="en-US" dirty="0" smtClean="0"/>
              <a:t>Software engineers today have to know how to build pipelines.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1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Local development stage</a:t>
            </a:r>
          </a:p>
          <a:p>
            <a:pPr lvl="1"/>
            <a:r>
              <a:rPr lang="en-US" dirty="0" smtClean="0"/>
              <a:t>Developers run and test software on their local workstation</a:t>
            </a:r>
          </a:p>
          <a:p>
            <a:pPr lvl="2"/>
            <a:r>
              <a:rPr lang="en-US" dirty="0" smtClean="0"/>
              <a:t>Natively, virtual machine (vagrant), container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err="1" smtClean="0"/>
              <a:t>Linting</a:t>
            </a:r>
            <a:r>
              <a:rPr lang="en-US" dirty="0" smtClean="0"/>
              <a:t>: a static code analysis process which identifies common syntax and style defects using a linter application.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Unit testing</a:t>
            </a:r>
            <a:r>
              <a:rPr lang="en-US" dirty="0" smtClean="0"/>
              <a:t>: functional tests performed at a small, modular level.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Build stage</a:t>
            </a:r>
          </a:p>
          <a:p>
            <a:pPr lvl="1"/>
            <a:r>
              <a:rPr lang="en-US" dirty="0" smtClean="0"/>
              <a:t>Usually triggered when a developer checks new code into a VCS</a:t>
            </a:r>
          </a:p>
          <a:p>
            <a:pPr lvl="1"/>
            <a:r>
              <a:rPr lang="en-US" dirty="0" err="1" smtClean="0"/>
              <a:t>Linting</a:t>
            </a:r>
            <a:r>
              <a:rPr lang="en-US" dirty="0" smtClean="0"/>
              <a:t> process</a:t>
            </a:r>
          </a:p>
          <a:p>
            <a:pPr lvl="1"/>
            <a:r>
              <a:rPr lang="en-US" dirty="0" smtClean="0"/>
              <a:t>Code compilation (when necessary)</a:t>
            </a:r>
          </a:p>
          <a:p>
            <a:pPr lvl="1"/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Possible local execution tests</a:t>
            </a:r>
          </a:p>
          <a:p>
            <a:pPr lvl="1"/>
            <a:r>
              <a:rPr lang="en-US" dirty="0" smtClean="0"/>
              <a:t>Package code and store in an </a:t>
            </a:r>
            <a:r>
              <a:rPr lang="en-US" b="1" dirty="0" smtClean="0"/>
              <a:t>artifact repository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Testing stage</a:t>
            </a:r>
          </a:p>
          <a:p>
            <a:pPr lvl="1"/>
            <a:r>
              <a:rPr lang="en-US" dirty="0" smtClean="0"/>
              <a:t>Code artifact is deployed to a testing environment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Automated API and/or GUI tests are run against environment</a:t>
            </a:r>
          </a:p>
          <a:p>
            <a:pPr lvl="2"/>
            <a:r>
              <a:rPr lang="en-US" dirty="0" smtClean="0"/>
              <a:t>Both integration and end-to-end testing</a:t>
            </a:r>
          </a:p>
          <a:p>
            <a:pPr lvl="2"/>
            <a:r>
              <a:rPr lang="en-US" dirty="0" smtClean="0"/>
              <a:t>May leverage a grid-based testing solution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Non-functional testing (service resiliency)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Performance testing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Manual testing (pipeline is stopped and manually retriggered)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39017</TotalTime>
  <Words>2435</Words>
  <Application>Microsoft Macintosh PowerPoint</Application>
  <PresentationFormat>On-screen Show (4:3)</PresentationFormat>
  <Paragraphs>478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Calibri</vt:lpstr>
      <vt:lpstr>Arial</vt:lpstr>
      <vt:lpstr>Office Theme</vt:lpstr>
      <vt:lpstr>DevOps &amp; Cloud Infrastructure SEIS 665 Week 11: Deployment Pipelines</vt:lpstr>
      <vt:lpstr>Agenda</vt:lpstr>
      <vt:lpstr>Jenkins Hands-on</vt:lpstr>
      <vt:lpstr>Deployment Pipeline</vt:lpstr>
      <vt:lpstr>Pipeline Benefits</vt:lpstr>
      <vt:lpstr>Real World Pipeline Development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 Pattern</vt:lpstr>
      <vt:lpstr>Jenkins</vt:lpstr>
      <vt:lpstr>Jenkins key terms</vt:lpstr>
      <vt:lpstr>Jenkins interface</vt:lpstr>
      <vt:lpstr>Jenkins plugins</vt:lpstr>
      <vt:lpstr>Jobs</vt:lpstr>
      <vt:lpstr>Jobs</vt:lpstr>
      <vt:lpstr>Jobs</vt:lpstr>
      <vt:lpstr>Github Integration</vt:lpstr>
      <vt:lpstr>Jenkins-Github Integration</vt:lpstr>
      <vt:lpstr>Fork a Github repository</vt:lpstr>
      <vt:lpstr>Java Project</vt:lpstr>
      <vt:lpstr>Java Project</vt:lpstr>
      <vt:lpstr>Java Project</vt:lpstr>
      <vt:lpstr>Java Project</vt:lpstr>
      <vt:lpstr>Build Trigger</vt:lpstr>
      <vt:lpstr>Build Trigger</vt:lpstr>
      <vt:lpstr>Pipeline-as-Code</vt:lpstr>
      <vt:lpstr>Jenkins Pipeline DSL</vt:lpstr>
      <vt:lpstr>Jenkins Pipeline DSL</vt:lpstr>
      <vt:lpstr>Jenkins Pipeline terms</vt:lpstr>
      <vt:lpstr>Jenkinsfile example</vt:lpstr>
      <vt:lpstr>Pipeline DSL syntax</vt:lpstr>
      <vt:lpstr>Pipeline project</vt:lpstr>
      <vt:lpstr>Pipeline DSL syntax</vt:lpstr>
      <vt:lpstr>Pipeline script</vt:lpstr>
      <vt:lpstr>Pipeline project</vt:lpstr>
      <vt:lpstr>Pipeline Jenkinsfile</vt:lpstr>
      <vt:lpstr>Troubleshooting Pipelines</vt:lpstr>
      <vt:lpstr>Infrastructure Pipelines</vt:lpstr>
      <vt:lpstr>Infrastructure Pipeline</vt:lpstr>
      <vt:lpstr>Jenkins AWS Credentials</vt:lpstr>
      <vt:lpstr>Jenkins AWS Credentials</vt:lpstr>
      <vt:lpstr>Infrastructure project</vt:lpstr>
      <vt:lpstr>Infrastructure project</vt:lpstr>
      <vt:lpstr>Infrastructure project</vt:lpstr>
      <vt:lpstr>Infrastructure project</vt:lpstr>
      <vt:lpstr>Infrastructure project</vt:lpstr>
      <vt:lpstr>Homework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302</cp:revision>
  <dcterms:created xsi:type="dcterms:W3CDTF">2016-04-18T21:29:35Z</dcterms:created>
  <dcterms:modified xsi:type="dcterms:W3CDTF">2017-10-13T01:01:35Z</dcterms:modified>
</cp:coreProperties>
</file>

<file path=docProps/thumbnail.jpeg>
</file>